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1250" r:id="rId2"/>
    <p:sldId id="760" r:id="rId3"/>
    <p:sldId id="1271" r:id="rId4"/>
    <p:sldId id="1272" r:id="rId5"/>
    <p:sldId id="1273" r:id="rId6"/>
    <p:sldId id="1275" r:id="rId7"/>
    <p:sldId id="1279" r:id="rId8"/>
    <p:sldId id="1278" r:id="rId9"/>
    <p:sldId id="1277" r:id="rId10"/>
    <p:sldId id="1282" r:id="rId11"/>
    <p:sldId id="1280" r:id="rId12"/>
    <p:sldId id="1281" r:id="rId13"/>
    <p:sldId id="1284" r:id="rId14"/>
    <p:sldId id="1293" r:id="rId15"/>
    <p:sldId id="1295" r:id="rId16"/>
    <p:sldId id="1296" r:id="rId17"/>
    <p:sldId id="1287" r:id="rId18"/>
    <p:sldId id="1288" r:id="rId19"/>
    <p:sldId id="1289" r:id="rId20"/>
    <p:sldId id="1291" r:id="rId21"/>
    <p:sldId id="1274" r:id="rId22"/>
    <p:sldId id="1297" r:id="rId23"/>
    <p:sldId id="1276" r:id="rId24"/>
    <p:sldId id="127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5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buella\Dropbox\+papers\+adjust_prob_combs\+Figs_Tables\Ajust_Probs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 dirty="0"/>
              <a:t>Improvement of Adjusted Ensemble-based Probabilistic Forecasts Over: </a:t>
            </a:r>
          </a:p>
        </c:rich>
      </c:tx>
      <c:layout>
        <c:manualLayout>
          <c:xMode val="edge"/>
          <c:yMode val="edge"/>
          <c:x val="0.16857451883056696"/>
          <c:y val="1.974108949006967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915967133711591E-2"/>
          <c:y val="0.18400084218222612"/>
          <c:w val="0.86560667207122355"/>
          <c:h val="0.565398356644794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'Ens+AnEn'!$H$6</c:f>
              <c:strCache>
                <c:ptCount val="1"/>
                <c:pt idx="0">
                  <c:v>Persistence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'Ens+AnEn'!$H$7:$H$18</c:f>
              <c:numCache>
                <c:formatCode>0%</c:formatCode>
                <c:ptCount val="12"/>
                <c:pt idx="0">
                  <c:v>0.4743729963797042</c:v>
                </c:pt>
                <c:pt idx="1">
                  <c:v>0.46857909892847793</c:v>
                </c:pt>
                <c:pt idx="2">
                  <c:v>0.47638583247466648</c:v>
                </c:pt>
                <c:pt idx="3">
                  <c:v>0.46546529368889011</c:v>
                </c:pt>
                <c:pt idx="4">
                  <c:v>0.45095709498218062</c:v>
                </c:pt>
                <c:pt idx="5">
                  <c:v>0.543029911622533</c:v>
                </c:pt>
                <c:pt idx="6">
                  <c:v>0.54136507964839997</c:v>
                </c:pt>
                <c:pt idx="7">
                  <c:v>0.61712114222407821</c:v>
                </c:pt>
                <c:pt idx="8">
                  <c:v>0.63140342100561853</c:v>
                </c:pt>
                <c:pt idx="9">
                  <c:v>0.50895468236583175</c:v>
                </c:pt>
                <c:pt idx="10">
                  <c:v>0.59313347070779077</c:v>
                </c:pt>
                <c:pt idx="11">
                  <c:v>0.52622612919097222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E-42F7-8EE2-8392B60BDB0A}"/>
            </c:ext>
          </c:extLst>
        </c:ser>
        <c:ser>
          <c:idx val="1"/>
          <c:order val="1"/>
          <c:tx>
            <c:strRef>
              <c:f>'Ens+AnEn'!$I$6</c:f>
              <c:strCache>
                <c:ptCount val="1"/>
                <c:pt idx="0">
                  <c:v>Berfore Adjusting Analog Ensemble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'Ens+AnEn'!$I$7:$I$18</c:f>
              <c:numCache>
                <c:formatCode>0%</c:formatCode>
                <c:ptCount val="12"/>
                <c:pt idx="0">
                  <c:v>0.11970549307317713</c:v>
                </c:pt>
                <c:pt idx="1">
                  <c:v>0.21168018886116946</c:v>
                </c:pt>
                <c:pt idx="2">
                  <c:v>9.3023272080995811E-2</c:v>
                </c:pt>
                <c:pt idx="3">
                  <c:v>0.21153170735471127</c:v>
                </c:pt>
                <c:pt idx="4">
                  <c:v>0.15600208384556602</c:v>
                </c:pt>
                <c:pt idx="5">
                  <c:v>0.15464216194621216</c:v>
                </c:pt>
                <c:pt idx="6">
                  <c:v>0.16140900681596937</c:v>
                </c:pt>
                <c:pt idx="7">
                  <c:v>0.13793137158989566</c:v>
                </c:pt>
                <c:pt idx="8">
                  <c:v>0.20222227456159669</c:v>
                </c:pt>
                <c:pt idx="9">
                  <c:v>0.20871024900079727</c:v>
                </c:pt>
                <c:pt idx="10">
                  <c:v>0.20281257950890619</c:v>
                </c:pt>
                <c:pt idx="11">
                  <c:v>0.24217760243026387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E-42F7-8EE2-8392B60BDB0A}"/>
            </c:ext>
          </c:extLst>
        </c:ser>
        <c:ser>
          <c:idx val="2"/>
          <c:order val="2"/>
          <c:tx>
            <c:strRef>
              <c:f>'Ens+AnEn'!$J$6</c:f>
              <c:strCache>
                <c:ptCount val="1"/>
                <c:pt idx="0">
                  <c:v>Before Adjusting Ensemble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'Ens+AnEn'!$J$7:$J$18</c:f>
              <c:numCache>
                <c:formatCode>0%</c:formatCode>
                <c:ptCount val="12"/>
                <c:pt idx="0">
                  <c:v>6.5570811674170337E-2</c:v>
                </c:pt>
                <c:pt idx="1">
                  <c:v>0.22436626795174497</c:v>
                </c:pt>
                <c:pt idx="2">
                  <c:v>0.15414731258500725</c:v>
                </c:pt>
                <c:pt idx="3">
                  <c:v>0.19234339995929595</c:v>
                </c:pt>
                <c:pt idx="4">
                  <c:v>0.11978961983780312</c:v>
                </c:pt>
                <c:pt idx="5">
                  <c:v>0.16267572809349906</c:v>
                </c:pt>
                <c:pt idx="6">
                  <c:v>0.14811105645486122</c:v>
                </c:pt>
                <c:pt idx="7">
                  <c:v>9.6184029904768598E-2</c:v>
                </c:pt>
                <c:pt idx="8">
                  <c:v>0.16994150792677765</c:v>
                </c:pt>
                <c:pt idx="9">
                  <c:v>0.21818601065572107</c:v>
                </c:pt>
                <c:pt idx="10">
                  <c:v>0.19359345908192349</c:v>
                </c:pt>
                <c:pt idx="11">
                  <c:v>0.16803063807242591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EE-42F7-8EE2-8392B60BD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8753920"/>
        <c:axId val="438754248"/>
      </c:barChart>
      <c:catAx>
        <c:axId val="43875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4248"/>
        <c:crosses val="autoZero"/>
        <c:auto val="1"/>
        <c:lblAlgn val="ctr"/>
        <c:lblOffset val="100"/>
        <c:noMultiLvlLbl val="0"/>
      </c:catAx>
      <c:valAx>
        <c:axId val="438754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dirty="0"/>
                  <a:t>Improvement (%)</a:t>
                </a:r>
              </a:p>
            </c:rich>
          </c:tx>
          <c:layout>
            <c:manualLayout>
              <c:xMode val="edge"/>
              <c:yMode val="edge"/>
              <c:x val="1.0530246103094695E-3"/>
              <c:y val="0.221788143039901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227411396636283E-2"/>
          <c:y val="9.7715135528227109E-2"/>
          <c:w val="0.89389536351453824"/>
          <c:h val="7.87162330791481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2AB92-F38A-D043-8EF1-8DE8EB2867DF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95CA2F0-D84A-8849-BE84-E8858F23618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gm:t>
    </dgm:pt>
    <dgm:pt modelId="{01696AF9-D0A3-D249-921E-E3FB57A9DAB4}" type="parTrans" cxnId="{A34CD88F-5994-AB43-8B48-E526EC4A1BC1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A17BC4-C157-724F-B984-8B4219A88B69}" type="sibTrans" cxnId="{A34CD88F-5994-AB43-8B48-E526EC4A1BC1}">
      <dgm:prSet/>
      <dgm:spPr/>
      <dgm:t>
        <a:bodyPr/>
        <a:lstStyle/>
        <a:p>
          <a:endParaRPr lang="en-US"/>
        </a:p>
      </dgm:t>
    </dgm:pt>
    <dgm:pt modelId="{438E0BF3-AA92-434B-9FAA-78058C360696}">
      <dgm:prSet phldrT="[Text]" custT="1"/>
      <dgm:spPr/>
      <dgm:t>
        <a:bodyPr/>
        <a:lstStyle/>
        <a:p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gm:t>
    </dgm:pt>
    <dgm:pt modelId="{27BFE031-B234-3242-8F5B-782336DB38D3}" type="sibTrans" cxnId="{E1B5EB3B-DA3E-2E46-A821-2533A8C610C9}">
      <dgm:prSet/>
      <dgm:spPr/>
      <dgm:t>
        <a:bodyPr/>
        <a:lstStyle/>
        <a:p>
          <a:endParaRPr lang="en-US"/>
        </a:p>
      </dgm:t>
    </dgm:pt>
    <dgm:pt modelId="{17CBD469-1D42-1940-A266-16E32A3D14B4}" type="parTrans" cxnId="{E1B5EB3B-DA3E-2E46-A821-2533A8C610C9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F7BB33-DDA3-E042-AB37-77FF22E7BC15}">
      <dgm:prSet phldrT="[Text]" custT="1"/>
      <dgm:spPr/>
      <dgm:t>
        <a:bodyPr/>
        <a:lstStyle/>
        <a:p>
          <a:r>
            <a:rPr lang="en-US" sz="2400" b="1" i="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27E3B2-69E8-5747-B6BE-949285E75F6B}" type="sibTrans" cxnId="{96045607-DF48-1D4B-A47F-4F5116AA5087}">
      <dgm:prSet/>
      <dgm:spPr/>
      <dgm:t>
        <a:bodyPr/>
        <a:lstStyle/>
        <a:p>
          <a:endParaRPr lang="en-US"/>
        </a:p>
      </dgm:t>
    </dgm:pt>
    <dgm:pt modelId="{1C3C3594-84BD-1A48-8E85-4D61C488B76E}" type="parTrans" cxnId="{96045607-DF48-1D4B-A47F-4F5116AA5087}">
      <dgm:prSet/>
      <dgm:spPr/>
      <dgm:t>
        <a:bodyPr/>
        <a:lstStyle/>
        <a:p>
          <a:endParaRPr lang="en-US"/>
        </a:p>
      </dgm:t>
    </dgm:pt>
    <dgm:pt modelId="{AC50BC72-D8DC-45FF-8988-16BC16441B38}">
      <dgm:prSet phldrT="[Text]" custT="1"/>
      <dgm:spPr/>
      <dgm:t>
        <a:bodyPr/>
        <a:lstStyle/>
        <a:p>
          <a:pPr>
            <a:buNone/>
          </a:pPr>
          <a:r>
            <a:rPr lang="en-US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DFCDAA-7039-4BBA-B451-D7CA7188DA21}" type="parTrans" cxnId="{5AD599DC-9C15-4AA6-A82A-2F5F7DB7E2C7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19ED3D-AF59-49F8-B701-4A1047B5002E}" type="sibTrans" cxnId="{5AD599DC-9C15-4AA6-A82A-2F5F7DB7E2C7}">
      <dgm:prSet/>
      <dgm:spPr/>
      <dgm:t>
        <a:bodyPr/>
        <a:lstStyle/>
        <a:p>
          <a:endParaRPr lang="en-US"/>
        </a:p>
      </dgm:t>
    </dgm:pt>
    <dgm:pt modelId="{F736D124-1029-BE4E-BD44-052D3FFFE9BA}" type="pres">
      <dgm:prSet presAssocID="{87C2AB92-F38A-D043-8EF1-8DE8EB2867D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36A5964-3AF5-DD47-8D02-B9A9D8B46D95}" type="pres">
      <dgm:prSet presAssocID="{63F7BB33-DDA3-E042-AB37-77FF22E7BC15}" presName="hierRoot1" presStyleCnt="0">
        <dgm:presLayoutVars>
          <dgm:hierBranch val="init"/>
        </dgm:presLayoutVars>
      </dgm:prSet>
      <dgm:spPr/>
    </dgm:pt>
    <dgm:pt modelId="{4038571F-ABED-1A48-AFBD-BA38B3413E2E}" type="pres">
      <dgm:prSet presAssocID="{63F7BB33-DDA3-E042-AB37-77FF22E7BC15}" presName="rootComposite1" presStyleCnt="0"/>
      <dgm:spPr/>
    </dgm:pt>
    <dgm:pt modelId="{4526622F-3FDC-374A-B9B6-FA94C4E60A16}" type="pres">
      <dgm:prSet presAssocID="{63F7BB33-DDA3-E042-AB37-77FF22E7BC15}" presName="rootText1" presStyleLbl="node0" presStyleIdx="0" presStyleCnt="1" custScaleX="74167" custScaleY="46081" custLinFactNeighborX="-3081" custLinFactNeighborY="-39577">
        <dgm:presLayoutVars>
          <dgm:chPref val="3"/>
        </dgm:presLayoutVars>
      </dgm:prSet>
      <dgm:spPr/>
    </dgm:pt>
    <dgm:pt modelId="{25B93E6D-CBFF-9A4E-9942-963456519F4E}" type="pres">
      <dgm:prSet presAssocID="{63F7BB33-DDA3-E042-AB37-77FF22E7BC15}" presName="rootConnector1" presStyleLbl="node1" presStyleIdx="0" presStyleCnt="0"/>
      <dgm:spPr/>
    </dgm:pt>
    <dgm:pt modelId="{76574CC6-9DCF-7846-ACF8-2D8613A327A4}" type="pres">
      <dgm:prSet presAssocID="{63F7BB33-DDA3-E042-AB37-77FF22E7BC15}" presName="hierChild2" presStyleCnt="0"/>
      <dgm:spPr/>
    </dgm:pt>
    <dgm:pt modelId="{32D27F38-64D2-D145-9C37-1C772EF17BAD}" type="pres">
      <dgm:prSet presAssocID="{17CBD469-1D42-1940-A266-16E32A3D14B4}" presName="Name37" presStyleLbl="parChTrans1D2" presStyleIdx="0" presStyleCnt="3"/>
      <dgm:spPr/>
    </dgm:pt>
    <dgm:pt modelId="{B3FFD7FF-CEDE-B340-A8A9-5B4A816DA555}" type="pres">
      <dgm:prSet presAssocID="{438E0BF3-AA92-434B-9FAA-78058C360696}" presName="hierRoot2" presStyleCnt="0">
        <dgm:presLayoutVars>
          <dgm:hierBranch val="init"/>
        </dgm:presLayoutVars>
      </dgm:prSet>
      <dgm:spPr/>
    </dgm:pt>
    <dgm:pt modelId="{E4B6C345-C32A-4449-AB72-1E23751DD118}" type="pres">
      <dgm:prSet presAssocID="{438E0BF3-AA92-434B-9FAA-78058C360696}" presName="rootComposite" presStyleCnt="0"/>
      <dgm:spPr/>
    </dgm:pt>
    <dgm:pt modelId="{DDF6D8D3-BD32-794F-9E9E-71634CC3F050}" type="pres">
      <dgm:prSet presAssocID="{438E0BF3-AA92-434B-9FAA-78058C360696}" presName="rootText" presStyleLbl="node2" presStyleIdx="0" presStyleCnt="3" custScaleX="71663" custScaleY="63253" custLinFactNeighborX="-326">
        <dgm:presLayoutVars>
          <dgm:chPref val="3"/>
        </dgm:presLayoutVars>
      </dgm:prSet>
      <dgm:spPr/>
    </dgm:pt>
    <dgm:pt modelId="{21C6FC21-A5C3-A146-BC26-081A5525D315}" type="pres">
      <dgm:prSet presAssocID="{438E0BF3-AA92-434B-9FAA-78058C360696}" presName="rootConnector" presStyleLbl="node2" presStyleIdx="0" presStyleCnt="3"/>
      <dgm:spPr/>
    </dgm:pt>
    <dgm:pt modelId="{6CA138F3-13FC-9141-8B3A-D7EEC3720617}" type="pres">
      <dgm:prSet presAssocID="{438E0BF3-AA92-434B-9FAA-78058C360696}" presName="hierChild4" presStyleCnt="0"/>
      <dgm:spPr/>
    </dgm:pt>
    <dgm:pt modelId="{E5C29C9F-4400-FD49-BCE9-B9E6157FB7B9}" type="pres">
      <dgm:prSet presAssocID="{438E0BF3-AA92-434B-9FAA-78058C360696}" presName="hierChild5" presStyleCnt="0"/>
      <dgm:spPr/>
    </dgm:pt>
    <dgm:pt modelId="{875F74BF-AC41-924C-8904-6225BF2F6523}" type="pres">
      <dgm:prSet presAssocID="{01696AF9-D0A3-D249-921E-E3FB57A9DAB4}" presName="Name37" presStyleLbl="parChTrans1D2" presStyleIdx="1" presStyleCnt="3"/>
      <dgm:spPr/>
    </dgm:pt>
    <dgm:pt modelId="{CC14A4F8-4B4D-2C4D-A317-32B94691F4A1}" type="pres">
      <dgm:prSet presAssocID="{C95CA2F0-D84A-8849-BE84-E8858F236180}" presName="hierRoot2" presStyleCnt="0">
        <dgm:presLayoutVars>
          <dgm:hierBranch val="init"/>
        </dgm:presLayoutVars>
      </dgm:prSet>
      <dgm:spPr/>
    </dgm:pt>
    <dgm:pt modelId="{0013B9C0-EAE8-244A-B4BC-5DDFA47779C0}" type="pres">
      <dgm:prSet presAssocID="{C95CA2F0-D84A-8849-BE84-E8858F236180}" presName="rootComposite" presStyleCnt="0"/>
      <dgm:spPr/>
    </dgm:pt>
    <dgm:pt modelId="{7E1A7E54-AD31-C74C-9BAB-1F97789182CF}" type="pres">
      <dgm:prSet presAssocID="{C95CA2F0-D84A-8849-BE84-E8858F236180}" presName="rootText" presStyleLbl="node2" presStyleIdx="1" presStyleCnt="3" custAng="10800000" custFlipVert="1" custScaleX="71292" custScaleY="61996" custLinFactNeighborX="-3396" custLinFactNeighborY="-841">
        <dgm:presLayoutVars>
          <dgm:chPref val="3"/>
        </dgm:presLayoutVars>
      </dgm:prSet>
      <dgm:spPr/>
    </dgm:pt>
    <dgm:pt modelId="{1998EAAD-5D19-654D-9E2A-11F6F10D27A0}" type="pres">
      <dgm:prSet presAssocID="{C95CA2F0-D84A-8849-BE84-E8858F236180}" presName="rootConnector" presStyleLbl="node2" presStyleIdx="1" presStyleCnt="3"/>
      <dgm:spPr/>
    </dgm:pt>
    <dgm:pt modelId="{CD8EF666-F25F-3947-90D6-29060146B412}" type="pres">
      <dgm:prSet presAssocID="{C95CA2F0-D84A-8849-BE84-E8858F236180}" presName="hierChild4" presStyleCnt="0"/>
      <dgm:spPr/>
    </dgm:pt>
    <dgm:pt modelId="{EFBAE59D-3D87-1B45-A1BB-4BD8E09AB6B0}" type="pres">
      <dgm:prSet presAssocID="{C95CA2F0-D84A-8849-BE84-E8858F236180}" presName="hierChild5" presStyleCnt="0"/>
      <dgm:spPr/>
    </dgm:pt>
    <dgm:pt modelId="{DC54C8A5-A4A7-4730-AEE6-BB3AEB59D115}" type="pres">
      <dgm:prSet presAssocID="{6EDFCDAA-7039-4BBA-B451-D7CA7188DA21}" presName="Name37" presStyleLbl="parChTrans1D2" presStyleIdx="2" presStyleCnt="3"/>
      <dgm:spPr/>
    </dgm:pt>
    <dgm:pt modelId="{9B147B12-EA5C-4EB9-AE80-90183B7A7315}" type="pres">
      <dgm:prSet presAssocID="{AC50BC72-D8DC-45FF-8988-16BC16441B38}" presName="hierRoot2" presStyleCnt="0">
        <dgm:presLayoutVars>
          <dgm:hierBranch val="init"/>
        </dgm:presLayoutVars>
      </dgm:prSet>
      <dgm:spPr/>
    </dgm:pt>
    <dgm:pt modelId="{383BF9A9-47A6-448C-A8CA-E37AA389220C}" type="pres">
      <dgm:prSet presAssocID="{AC50BC72-D8DC-45FF-8988-16BC16441B38}" presName="rootComposite" presStyleCnt="0"/>
      <dgm:spPr/>
    </dgm:pt>
    <dgm:pt modelId="{CDDA2EB9-1196-4029-87A1-13CF3503C18F}" type="pres">
      <dgm:prSet presAssocID="{AC50BC72-D8DC-45FF-8988-16BC16441B38}" presName="rootText" presStyleLbl="node2" presStyleIdx="2" presStyleCnt="3" custAng="10800000" custFlipVert="1" custScaleX="71292" custScaleY="61996" custLinFactNeighborX="-8176">
        <dgm:presLayoutVars>
          <dgm:chPref val="3"/>
        </dgm:presLayoutVars>
      </dgm:prSet>
      <dgm:spPr/>
    </dgm:pt>
    <dgm:pt modelId="{BDA73624-58BF-4543-B5CD-91A56BA2906F}" type="pres">
      <dgm:prSet presAssocID="{AC50BC72-D8DC-45FF-8988-16BC16441B38}" presName="rootConnector" presStyleLbl="node2" presStyleIdx="2" presStyleCnt="3"/>
      <dgm:spPr/>
    </dgm:pt>
    <dgm:pt modelId="{68E452CD-A9E7-431D-906B-4ECBA0FDC378}" type="pres">
      <dgm:prSet presAssocID="{AC50BC72-D8DC-45FF-8988-16BC16441B38}" presName="hierChild4" presStyleCnt="0"/>
      <dgm:spPr/>
    </dgm:pt>
    <dgm:pt modelId="{4F38FFF9-FD44-4F93-82EC-8B7DAD5C0F41}" type="pres">
      <dgm:prSet presAssocID="{AC50BC72-D8DC-45FF-8988-16BC16441B38}" presName="hierChild5" presStyleCnt="0"/>
      <dgm:spPr/>
    </dgm:pt>
    <dgm:pt modelId="{14343DB5-8D5B-A247-B940-D9EC8FE3CE64}" type="pres">
      <dgm:prSet presAssocID="{63F7BB33-DDA3-E042-AB37-77FF22E7BC15}" presName="hierChild3" presStyleCnt="0"/>
      <dgm:spPr/>
    </dgm:pt>
  </dgm:ptLst>
  <dgm:cxnLst>
    <dgm:cxn modelId="{B296B504-7533-2843-9A16-0C368C5092F6}" type="presOf" srcId="{C95CA2F0-D84A-8849-BE84-E8858F236180}" destId="{7E1A7E54-AD31-C74C-9BAB-1F97789182CF}" srcOrd="0" destOrd="0" presId="urn:microsoft.com/office/officeart/2005/8/layout/orgChart1"/>
    <dgm:cxn modelId="{96045607-DF48-1D4B-A47F-4F5116AA5087}" srcId="{87C2AB92-F38A-D043-8EF1-8DE8EB2867DF}" destId="{63F7BB33-DDA3-E042-AB37-77FF22E7BC15}" srcOrd="0" destOrd="0" parTransId="{1C3C3594-84BD-1A48-8E85-4D61C488B76E}" sibTransId="{4427E3B2-69E8-5747-B6BE-949285E75F6B}"/>
    <dgm:cxn modelId="{10FDC40F-8D1D-1B42-A67F-833A44278783}" type="presOf" srcId="{87C2AB92-F38A-D043-8EF1-8DE8EB2867DF}" destId="{F736D124-1029-BE4E-BD44-052D3FFFE9BA}" srcOrd="0" destOrd="0" presId="urn:microsoft.com/office/officeart/2005/8/layout/orgChart1"/>
    <dgm:cxn modelId="{36D10B10-399D-E64A-99A1-6097FABEBF62}" type="presOf" srcId="{63F7BB33-DDA3-E042-AB37-77FF22E7BC15}" destId="{25B93E6D-CBFF-9A4E-9942-963456519F4E}" srcOrd="1" destOrd="0" presId="urn:microsoft.com/office/officeart/2005/8/layout/orgChart1"/>
    <dgm:cxn modelId="{97405B22-E11E-C84F-8CC2-DFEEE3E23B36}" type="presOf" srcId="{C95CA2F0-D84A-8849-BE84-E8858F236180}" destId="{1998EAAD-5D19-654D-9E2A-11F6F10D27A0}" srcOrd="1" destOrd="0" presId="urn:microsoft.com/office/officeart/2005/8/layout/orgChart1"/>
    <dgm:cxn modelId="{E1B5EB3B-DA3E-2E46-A821-2533A8C610C9}" srcId="{63F7BB33-DDA3-E042-AB37-77FF22E7BC15}" destId="{438E0BF3-AA92-434B-9FAA-78058C360696}" srcOrd="0" destOrd="0" parTransId="{17CBD469-1D42-1940-A266-16E32A3D14B4}" sibTransId="{27BFE031-B234-3242-8F5B-782336DB38D3}"/>
    <dgm:cxn modelId="{1334338D-D76B-4D49-984A-814177E21280}" type="presOf" srcId="{438E0BF3-AA92-434B-9FAA-78058C360696}" destId="{21C6FC21-A5C3-A146-BC26-081A5525D315}" srcOrd="1" destOrd="0" presId="urn:microsoft.com/office/officeart/2005/8/layout/orgChart1"/>
    <dgm:cxn modelId="{3CB3608E-0356-B84C-B630-74A76CB53191}" type="presOf" srcId="{63F7BB33-DDA3-E042-AB37-77FF22E7BC15}" destId="{4526622F-3FDC-374A-B9B6-FA94C4E60A16}" srcOrd="0" destOrd="0" presId="urn:microsoft.com/office/officeart/2005/8/layout/orgChart1"/>
    <dgm:cxn modelId="{A34CD88F-5994-AB43-8B48-E526EC4A1BC1}" srcId="{63F7BB33-DDA3-E042-AB37-77FF22E7BC15}" destId="{C95CA2F0-D84A-8849-BE84-E8858F236180}" srcOrd="1" destOrd="0" parTransId="{01696AF9-D0A3-D249-921E-E3FB57A9DAB4}" sibTransId="{69A17BC4-C157-724F-B984-8B4219A88B69}"/>
    <dgm:cxn modelId="{A40F2991-6222-4BF0-9376-7D51CA0DDE63}" type="presOf" srcId="{6EDFCDAA-7039-4BBA-B451-D7CA7188DA21}" destId="{DC54C8A5-A4A7-4730-AEE6-BB3AEB59D115}" srcOrd="0" destOrd="0" presId="urn:microsoft.com/office/officeart/2005/8/layout/orgChart1"/>
    <dgm:cxn modelId="{01FA85A7-2774-A54C-A958-6A3FC89D4417}" type="presOf" srcId="{438E0BF3-AA92-434B-9FAA-78058C360696}" destId="{DDF6D8D3-BD32-794F-9E9E-71634CC3F050}" srcOrd="0" destOrd="0" presId="urn:microsoft.com/office/officeart/2005/8/layout/orgChart1"/>
    <dgm:cxn modelId="{4F6B22CD-CD32-B049-9274-932A75126398}" type="presOf" srcId="{01696AF9-D0A3-D249-921E-E3FB57A9DAB4}" destId="{875F74BF-AC41-924C-8904-6225BF2F6523}" srcOrd="0" destOrd="0" presId="urn:microsoft.com/office/officeart/2005/8/layout/orgChart1"/>
    <dgm:cxn modelId="{5AD599DC-9C15-4AA6-A82A-2F5F7DB7E2C7}" srcId="{63F7BB33-DDA3-E042-AB37-77FF22E7BC15}" destId="{AC50BC72-D8DC-45FF-8988-16BC16441B38}" srcOrd="2" destOrd="0" parTransId="{6EDFCDAA-7039-4BBA-B451-D7CA7188DA21}" sibTransId="{4519ED3D-AF59-49F8-B701-4A1047B5002E}"/>
    <dgm:cxn modelId="{077010DD-7336-2840-9649-7F50BDE913A8}" type="presOf" srcId="{17CBD469-1D42-1940-A266-16E32A3D14B4}" destId="{32D27F38-64D2-D145-9C37-1C772EF17BAD}" srcOrd="0" destOrd="0" presId="urn:microsoft.com/office/officeart/2005/8/layout/orgChart1"/>
    <dgm:cxn modelId="{472C79F8-BA17-4A36-83A3-DA4A031E6574}" type="presOf" srcId="{AC50BC72-D8DC-45FF-8988-16BC16441B38}" destId="{BDA73624-58BF-4543-B5CD-91A56BA2906F}" srcOrd="1" destOrd="0" presId="urn:microsoft.com/office/officeart/2005/8/layout/orgChart1"/>
    <dgm:cxn modelId="{207936FD-1989-4EF0-8EAE-FB0CF923667E}" type="presOf" srcId="{AC50BC72-D8DC-45FF-8988-16BC16441B38}" destId="{CDDA2EB9-1196-4029-87A1-13CF3503C18F}" srcOrd="0" destOrd="0" presId="urn:microsoft.com/office/officeart/2005/8/layout/orgChart1"/>
    <dgm:cxn modelId="{7B0B3B1A-1A8A-564D-BB1C-0C868FF1357F}" type="presParOf" srcId="{F736D124-1029-BE4E-BD44-052D3FFFE9BA}" destId="{536A5964-3AF5-DD47-8D02-B9A9D8B46D95}" srcOrd="0" destOrd="0" presId="urn:microsoft.com/office/officeart/2005/8/layout/orgChart1"/>
    <dgm:cxn modelId="{824EDA93-F983-7C4C-9D51-A07B4F63B21A}" type="presParOf" srcId="{536A5964-3AF5-DD47-8D02-B9A9D8B46D95}" destId="{4038571F-ABED-1A48-AFBD-BA38B3413E2E}" srcOrd="0" destOrd="0" presId="urn:microsoft.com/office/officeart/2005/8/layout/orgChart1"/>
    <dgm:cxn modelId="{8F19243C-C8AB-8440-ADF7-EE75728CD1ED}" type="presParOf" srcId="{4038571F-ABED-1A48-AFBD-BA38B3413E2E}" destId="{4526622F-3FDC-374A-B9B6-FA94C4E60A16}" srcOrd="0" destOrd="0" presId="urn:microsoft.com/office/officeart/2005/8/layout/orgChart1"/>
    <dgm:cxn modelId="{155E6D84-76DD-2D4F-8D71-6A4AFFA5AF71}" type="presParOf" srcId="{4038571F-ABED-1A48-AFBD-BA38B3413E2E}" destId="{25B93E6D-CBFF-9A4E-9942-963456519F4E}" srcOrd="1" destOrd="0" presId="urn:microsoft.com/office/officeart/2005/8/layout/orgChart1"/>
    <dgm:cxn modelId="{8C5F22D9-93FF-2F4D-9AB6-0B9FCBC15D01}" type="presParOf" srcId="{536A5964-3AF5-DD47-8D02-B9A9D8B46D95}" destId="{76574CC6-9DCF-7846-ACF8-2D8613A327A4}" srcOrd="1" destOrd="0" presId="urn:microsoft.com/office/officeart/2005/8/layout/orgChart1"/>
    <dgm:cxn modelId="{58C1B01D-29A7-1443-A467-C49AD9D9C269}" type="presParOf" srcId="{76574CC6-9DCF-7846-ACF8-2D8613A327A4}" destId="{32D27F38-64D2-D145-9C37-1C772EF17BAD}" srcOrd="0" destOrd="0" presId="urn:microsoft.com/office/officeart/2005/8/layout/orgChart1"/>
    <dgm:cxn modelId="{67017CDD-4749-AE4D-9F40-0AC959861B03}" type="presParOf" srcId="{76574CC6-9DCF-7846-ACF8-2D8613A327A4}" destId="{B3FFD7FF-CEDE-B340-A8A9-5B4A816DA555}" srcOrd="1" destOrd="0" presId="urn:microsoft.com/office/officeart/2005/8/layout/orgChart1"/>
    <dgm:cxn modelId="{9BF301F3-E49F-CB44-AB04-84996B88F71A}" type="presParOf" srcId="{B3FFD7FF-CEDE-B340-A8A9-5B4A816DA555}" destId="{E4B6C345-C32A-4449-AB72-1E23751DD118}" srcOrd="0" destOrd="0" presId="urn:microsoft.com/office/officeart/2005/8/layout/orgChart1"/>
    <dgm:cxn modelId="{969B85AD-26EF-0949-8ECD-5034F1DE4569}" type="presParOf" srcId="{E4B6C345-C32A-4449-AB72-1E23751DD118}" destId="{DDF6D8D3-BD32-794F-9E9E-71634CC3F050}" srcOrd="0" destOrd="0" presId="urn:microsoft.com/office/officeart/2005/8/layout/orgChart1"/>
    <dgm:cxn modelId="{F64CCD80-7F54-8449-ACBF-E5B02BAF85D0}" type="presParOf" srcId="{E4B6C345-C32A-4449-AB72-1E23751DD118}" destId="{21C6FC21-A5C3-A146-BC26-081A5525D315}" srcOrd="1" destOrd="0" presId="urn:microsoft.com/office/officeart/2005/8/layout/orgChart1"/>
    <dgm:cxn modelId="{B6F83D30-F544-904E-B1C1-AAE29127BB5A}" type="presParOf" srcId="{B3FFD7FF-CEDE-B340-A8A9-5B4A816DA555}" destId="{6CA138F3-13FC-9141-8B3A-D7EEC3720617}" srcOrd="1" destOrd="0" presId="urn:microsoft.com/office/officeart/2005/8/layout/orgChart1"/>
    <dgm:cxn modelId="{0145DEDE-F71A-E040-92E3-351AA4586B7D}" type="presParOf" srcId="{B3FFD7FF-CEDE-B340-A8A9-5B4A816DA555}" destId="{E5C29C9F-4400-FD49-BCE9-B9E6157FB7B9}" srcOrd="2" destOrd="0" presId="urn:microsoft.com/office/officeart/2005/8/layout/orgChart1"/>
    <dgm:cxn modelId="{6D9AA1EB-8BF3-7C42-88CB-06960BE86145}" type="presParOf" srcId="{76574CC6-9DCF-7846-ACF8-2D8613A327A4}" destId="{875F74BF-AC41-924C-8904-6225BF2F6523}" srcOrd="2" destOrd="0" presId="urn:microsoft.com/office/officeart/2005/8/layout/orgChart1"/>
    <dgm:cxn modelId="{9BDA2CFB-95D1-3E43-8AC5-7DCFFD67E6B1}" type="presParOf" srcId="{76574CC6-9DCF-7846-ACF8-2D8613A327A4}" destId="{CC14A4F8-4B4D-2C4D-A317-32B94691F4A1}" srcOrd="3" destOrd="0" presId="urn:microsoft.com/office/officeart/2005/8/layout/orgChart1"/>
    <dgm:cxn modelId="{02BD8875-A88A-3747-9340-33B54C17E127}" type="presParOf" srcId="{CC14A4F8-4B4D-2C4D-A317-32B94691F4A1}" destId="{0013B9C0-EAE8-244A-B4BC-5DDFA47779C0}" srcOrd="0" destOrd="0" presId="urn:microsoft.com/office/officeart/2005/8/layout/orgChart1"/>
    <dgm:cxn modelId="{3E976DCC-3166-0E41-840E-3801D4A8DB19}" type="presParOf" srcId="{0013B9C0-EAE8-244A-B4BC-5DDFA47779C0}" destId="{7E1A7E54-AD31-C74C-9BAB-1F97789182CF}" srcOrd="0" destOrd="0" presId="urn:microsoft.com/office/officeart/2005/8/layout/orgChart1"/>
    <dgm:cxn modelId="{9C8665F0-5824-8040-A941-6325D32B9B86}" type="presParOf" srcId="{0013B9C0-EAE8-244A-B4BC-5DDFA47779C0}" destId="{1998EAAD-5D19-654D-9E2A-11F6F10D27A0}" srcOrd="1" destOrd="0" presId="urn:microsoft.com/office/officeart/2005/8/layout/orgChart1"/>
    <dgm:cxn modelId="{85FD5B3F-2FCA-5746-8B8F-5A8990643F04}" type="presParOf" srcId="{CC14A4F8-4B4D-2C4D-A317-32B94691F4A1}" destId="{CD8EF666-F25F-3947-90D6-29060146B412}" srcOrd="1" destOrd="0" presId="urn:microsoft.com/office/officeart/2005/8/layout/orgChart1"/>
    <dgm:cxn modelId="{B3C8FC44-391E-B544-AE2E-44E5873FDB0A}" type="presParOf" srcId="{CC14A4F8-4B4D-2C4D-A317-32B94691F4A1}" destId="{EFBAE59D-3D87-1B45-A1BB-4BD8E09AB6B0}" srcOrd="2" destOrd="0" presId="urn:microsoft.com/office/officeart/2005/8/layout/orgChart1"/>
    <dgm:cxn modelId="{14DCB1D2-F978-4415-AB46-BBEAFB7D9AEE}" type="presParOf" srcId="{76574CC6-9DCF-7846-ACF8-2D8613A327A4}" destId="{DC54C8A5-A4A7-4730-AEE6-BB3AEB59D115}" srcOrd="4" destOrd="0" presId="urn:microsoft.com/office/officeart/2005/8/layout/orgChart1"/>
    <dgm:cxn modelId="{FBD8870E-5A90-4E56-907A-36FA7B0E2F64}" type="presParOf" srcId="{76574CC6-9DCF-7846-ACF8-2D8613A327A4}" destId="{9B147B12-EA5C-4EB9-AE80-90183B7A7315}" srcOrd="5" destOrd="0" presId="urn:microsoft.com/office/officeart/2005/8/layout/orgChart1"/>
    <dgm:cxn modelId="{3AAC195E-3BA3-47C8-857E-CB34E0D41505}" type="presParOf" srcId="{9B147B12-EA5C-4EB9-AE80-90183B7A7315}" destId="{383BF9A9-47A6-448C-A8CA-E37AA389220C}" srcOrd="0" destOrd="0" presId="urn:microsoft.com/office/officeart/2005/8/layout/orgChart1"/>
    <dgm:cxn modelId="{D886A8A9-BB08-4ADC-BE62-8F51269563C1}" type="presParOf" srcId="{383BF9A9-47A6-448C-A8CA-E37AA389220C}" destId="{CDDA2EB9-1196-4029-87A1-13CF3503C18F}" srcOrd="0" destOrd="0" presId="urn:microsoft.com/office/officeart/2005/8/layout/orgChart1"/>
    <dgm:cxn modelId="{6184860A-A1BD-4D22-99D1-E50B4C2E40B0}" type="presParOf" srcId="{383BF9A9-47A6-448C-A8CA-E37AA389220C}" destId="{BDA73624-58BF-4543-B5CD-91A56BA2906F}" srcOrd="1" destOrd="0" presId="urn:microsoft.com/office/officeart/2005/8/layout/orgChart1"/>
    <dgm:cxn modelId="{E1971E22-F427-4848-97F5-DAAAC7670A09}" type="presParOf" srcId="{9B147B12-EA5C-4EB9-AE80-90183B7A7315}" destId="{68E452CD-A9E7-431D-906B-4ECBA0FDC378}" srcOrd="1" destOrd="0" presId="urn:microsoft.com/office/officeart/2005/8/layout/orgChart1"/>
    <dgm:cxn modelId="{840F6393-7062-45CD-B056-BC13DBB673D0}" type="presParOf" srcId="{9B147B12-EA5C-4EB9-AE80-90183B7A7315}" destId="{4F38FFF9-FD44-4F93-82EC-8B7DAD5C0F41}" srcOrd="2" destOrd="0" presId="urn:microsoft.com/office/officeart/2005/8/layout/orgChart1"/>
    <dgm:cxn modelId="{170323EB-0135-8542-A90F-6626AB594615}" type="presParOf" srcId="{536A5964-3AF5-DD47-8D02-B9A9D8B46D95}" destId="{14343DB5-8D5B-A247-B940-D9EC8FE3CE6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4C8A5-A4A7-4730-AEE6-BB3AEB59D115}">
      <dsp:nvSpPr>
        <dsp:cNvPr id="0" name=""/>
        <dsp:cNvSpPr/>
      </dsp:nvSpPr>
      <dsp:spPr>
        <a:xfrm>
          <a:off x="3999974" y="1718087"/>
          <a:ext cx="2793555" cy="130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8301"/>
              </a:lnTo>
              <a:lnTo>
                <a:pt x="2793555" y="968301"/>
              </a:lnTo>
              <a:lnTo>
                <a:pt x="2793555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F74BF-AC41-924C-8904-6225BF2F6523}">
      <dsp:nvSpPr>
        <dsp:cNvPr id="0" name=""/>
        <dsp:cNvSpPr/>
      </dsp:nvSpPr>
      <dsp:spPr>
        <a:xfrm>
          <a:off x="3950114" y="1718087"/>
          <a:ext cx="91440" cy="1290535"/>
        </a:xfrm>
        <a:custGeom>
          <a:avLst/>
          <a:gdLst/>
          <a:ahLst/>
          <a:cxnLst/>
          <a:rect l="0" t="0" r="0" b="0"/>
          <a:pathLst>
            <a:path>
              <a:moveTo>
                <a:pt x="49860" y="0"/>
              </a:moveTo>
              <a:lnTo>
                <a:pt x="49860" y="954858"/>
              </a:lnTo>
              <a:lnTo>
                <a:pt x="45720" y="954858"/>
              </a:lnTo>
              <a:lnTo>
                <a:pt x="45720" y="12905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27F38-64D2-D145-9C37-1C772EF17BAD}">
      <dsp:nvSpPr>
        <dsp:cNvPr id="0" name=""/>
        <dsp:cNvSpPr/>
      </dsp:nvSpPr>
      <dsp:spPr>
        <a:xfrm>
          <a:off x="1145507" y="1718087"/>
          <a:ext cx="2854466" cy="1303978"/>
        </a:xfrm>
        <a:custGeom>
          <a:avLst/>
          <a:gdLst/>
          <a:ahLst/>
          <a:cxnLst/>
          <a:rect l="0" t="0" r="0" b="0"/>
          <a:pathLst>
            <a:path>
              <a:moveTo>
                <a:pt x="2854466" y="0"/>
              </a:moveTo>
              <a:lnTo>
                <a:pt x="2854466" y="968301"/>
              </a:lnTo>
              <a:lnTo>
                <a:pt x="0" y="968301"/>
              </a:lnTo>
              <a:lnTo>
                <a:pt x="0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622F-3FDC-374A-B9B6-FA94C4E60A16}">
      <dsp:nvSpPr>
        <dsp:cNvPr id="0" name=""/>
        <dsp:cNvSpPr/>
      </dsp:nvSpPr>
      <dsp:spPr>
        <a:xfrm>
          <a:off x="2814441" y="981499"/>
          <a:ext cx="2371065" cy="736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14441" y="981499"/>
        <a:ext cx="2371065" cy="736588"/>
      </dsp:txXfrm>
    </dsp:sp>
    <dsp:sp modelId="{DDF6D8D3-BD32-794F-9E9E-71634CC3F050}">
      <dsp:nvSpPr>
        <dsp:cNvPr id="0" name=""/>
        <dsp:cNvSpPr/>
      </dsp:nvSpPr>
      <dsp:spPr>
        <a:xfrm>
          <a:off x="0" y="3022066"/>
          <a:ext cx="2291014" cy="1011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sp:txBody>
      <dsp:txXfrm>
        <a:off x="0" y="3022066"/>
        <a:ext cx="2291014" cy="1011076"/>
      </dsp:txXfrm>
    </dsp:sp>
    <dsp:sp modelId="{7E1A7E54-AD31-C74C-9BAB-1F97789182CF}">
      <dsp:nvSpPr>
        <dsp:cNvPr id="0" name=""/>
        <dsp:cNvSpPr/>
      </dsp:nvSpPr>
      <dsp:spPr>
        <a:xfrm rot="10800000" flipV="1">
          <a:off x="2856257" y="3008623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sp:txBody>
      <dsp:txXfrm rot="-10800000">
        <a:off x="2856257" y="3008623"/>
        <a:ext cx="2279153" cy="990983"/>
      </dsp:txXfrm>
    </dsp:sp>
    <dsp:sp modelId="{CDDA2EB9-1196-4029-87A1-13CF3503C18F}">
      <dsp:nvSpPr>
        <dsp:cNvPr id="0" name=""/>
        <dsp:cNvSpPr/>
      </dsp:nvSpPr>
      <dsp:spPr>
        <a:xfrm rot="10800000" flipV="1">
          <a:off x="5653952" y="3022066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5653952" y="3022066"/>
        <a:ext cx="2279153" cy="990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12F9B-05B2-4060-A280-F5A579B3DC78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AA-2B64-4ADA-80B7-7CDD1A89F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03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0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4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0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7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5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2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B5230-6671-4C46-8FEC-0BE044FD2A48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mabuella@cit.edu.l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lideshare.net/MohamedAbuella/smart-grid-376614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roquest.com/openview/21da3b4335a4c23278e9bd91d67a7784/1?pq-origsite=gscholar&amp;cbl=18750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hyperlink" Target="https://www.proquest.com/openview/21da3b4335a4c23278e9bd91d67a7784/1?pq-origsite=gscholar&amp;cbl=18750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hyperlink" Target="https://www.proquest.com/openview/42049145119c7760f93ea736b37a0930/1.pdf?pq-origsite=gscholar&amp;cbl=18750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30.emf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0" Type="http://schemas.openxmlformats.org/officeDocument/2006/relationships/image" Target="../media/image32.png"/><Relationship Id="rId4" Type="http://schemas.openxmlformats.org/officeDocument/2006/relationships/image" Target="../media/image320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della?tab=project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mohamedabuella.github.io/blog/2019/08/09/wind_solar_energy_modeling" TargetMode="External"/><Relationship Id="rId13" Type="http://schemas.openxmlformats.org/officeDocument/2006/relationships/hyperlink" Target="https://mohamedabuella.github.io/blog/2019/06/17/website-launched" TargetMode="External"/><Relationship Id="rId3" Type="http://schemas.openxmlformats.org/officeDocument/2006/relationships/hyperlink" Target="https://mohamedabuella.github.io/blog/tags/#blog" TargetMode="External"/><Relationship Id="rId7" Type="http://schemas.openxmlformats.org/officeDocument/2006/relationships/hyperlink" Target="https://mohamedabuella.github.io/blog/2019/08/19/Education_Curricula_&amp;Advances_Renewables" TargetMode="External"/><Relationship Id="rId12" Type="http://schemas.openxmlformats.org/officeDocument/2006/relationships/hyperlink" Target="https://mohamedabuella.github.io/blog/tags/#website" TargetMode="External"/><Relationship Id="rId2" Type="http://schemas.openxmlformats.org/officeDocument/2006/relationships/hyperlink" Target="https://mohamedabuella.github.io/blo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ohamedabuella.github.io/blog/2019/12/11/Reflections_on_taming-sun_book" TargetMode="External"/><Relationship Id="rId11" Type="http://schemas.openxmlformats.org/officeDocument/2006/relationships/hyperlink" Target="https://mohamedabuella.github.io/blog/2019/06/23/Reflections" TargetMode="External"/><Relationship Id="rId5" Type="http://schemas.openxmlformats.org/officeDocument/2006/relationships/hyperlink" Target="https://mohamedabuella.github.io/blog/2021/07/19/planning_and_analysis_solar_energy_in_Libya" TargetMode="External"/><Relationship Id="rId10" Type="http://schemas.openxmlformats.org/officeDocument/2006/relationships/hyperlink" Target="https://mohamedabuella.github.io/blog/2019/07/29/Sharing" TargetMode="External"/><Relationship Id="rId4" Type="http://schemas.openxmlformats.org/officeDocument/2006/relationships/hyperlink" Target="https://mohamedabuella.github.io/blog/2021/09/01/planning_and_analysis_wind_energy_in_Libya" TargetMode="External"/><Relationship Id="rId9" Type="http://schemas.openxmlformats.org/officeDocument/2006/relationships/hyperlink" Target="https://mohamedabuella.github.io/blog/2019/07/30/NL_ForMicro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mabuella@cit.edu.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edAbuella/Mohamed-Abuella-Resume/blob/master/Mohamed%20Abuella_Resume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ohamedAbuella/Mohamed-Abuella-PhD-Thesis_PDF_PPT_versions/blob/master/Mohamed%20Abuella%20Key%20Skills%20Cloud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researchgate.net/publication/344772515_Technical_report_of_maintenance_and_operation_internship_at_shoes_factory_in_Misurata_Libya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researchgate.net/publication/277109663_Triggering_Circuit_for_SCR_Thyristors_of_an_AC-DC_Converter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77110587_Study_of_NEPLAN_Software_for_Load_Flow_and_Short_Faults_Analysis/stat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0ACF98-C339-4D78-A0A9-1494FD008025}"/>
              </a:ext>
            </a:extLst>
          </p:cNvPr>
          <p:cNvSpPr/>
          <p:nvPr/>
        </p:nvSpPr>
        <p:spPr>
          <a:xfrm>
            <a:off x="3474567" y="3206741"/>
            <a:ext cx="2456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mabuella@cit.edu.ly</a:t>
            </a:r>
            <a:endParaRPr lang="en-US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AEB22-39C5-4BF3-B45A-A54107350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628456-8EE1-4A74-A837-F1808E9E0444}"/>
              </a:ext>
            </a:extLst>
          </p:cNvPr>
          <p:cNvSpPr txBox="1"/>
          <p:nvPr/>
        </p:nvSpPr>
        <p:spPr>
          <a:xfrm>
            <a:off x="2416628" y="1070148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547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39564" y="120866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GRID, Seminar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16546" y="1586814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https://www.slideshare.net/MohamedAbuella/smart-grid-37661484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 Presentation in Seminar Course, 2012 at Southern Illinois University at Carbondale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5C5B9-158F-40D6-8463-EF962687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032" y="539849"/>
            <a:ext cx="1128635" cy="11343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0739" y="4253631"/>
            <a:ext cx="89349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Analysis, Operation and Planning, Systems Optimization, Smart Grid, Research Conducting, Software Tools: MATPOWER,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PowerWorld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PSAT,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-23018" y="2977918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Hatziadoniu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238963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</p:spTree>
    <p:extLst>
      <p:ext uri="{BB962C8B-B14F-4D97-AF65-F5344CB8AC3E}">
        <p14:creationId xmlns:p14="http://schemas.microsoft.com/office/powerpoint/2010/main" val="3295667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ECB4670D-8054-4384-BA98-86E70EAB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2374" y="3664012"/>
            <a:ext cx="1719806" cy="2103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482274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Hatziadoniu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F835F-F707-4ABE-B1A0-04A2A637D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873" y="5541841"/>
            <a:ext cx="715204" cy="636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BD866-28C0-459F-B091-7051C0D3E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0" y="2475814"/>
            <a:ext cx="3044480" cy="12358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75EE44-2216-4572-8A91-A3542AAD1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1" y="5450922"/>
            <a:ext cx="4132798" cy="9002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00239C-9243-454B-B397-8399880A04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89" y="1426931"/>
            <a:ext cx="973276" cy="9732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7593B7-7EB0-4767-8B95-A1F61358E6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773" r="65188"/>
          <a:stretch/>
        </p:blipFill>
        <p:spPr>
          <a:xfrm>
            <a:off x="102342" y="3234418"/>
            <a:ext cx="1719806" cy="21296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AEF69C-2553-42FC-A620-651FF53E5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583" y="2656861"/>
            <a:ext cx="4523624" cy="554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D0B4303-39A4-465B-904E-2872A4657DAD}"/>
              </a:ext>
            </a:extLst>
          </p:cNvPr>
          <p:cNvSpPr/>
          <p:nvPr/>
        </p:nvSpPr>
        <p:spPr>
          <a:xfrm>
            <a:off x="4346651" y="5821113"/>
            <a:ext cx="308989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Particle Swarm Optimization (PSO) algorithm is used for solving this optimization problem.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79E318-B11A-4085-8168-12240A6E25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43" r="12676" b="27667"/>
          <a:stretch/>
        </p:blipFill>
        <p:spPr>
          <a:xfrm>
            <a:off x="1278731" y="3287193"/>
            <a:ext cx="3939779" cy="20241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361EC2-F93B-4840-8783-DCA4D456B0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1568" y="3748059"/>
            <a:ext cx="2112611" cy="17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48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94818-DE3E-4AFB-980F-E8D867AE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" y="1522875"/>
            <a:ext cx="9047248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6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B3F752B-3F36-432D-9204-BD88D46B6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7" t="4517" r="11007" b="5324"/>
          <a:stretch/>
        </p:blipFill>
        <p:spPr>
          <a:xfrm>
            <a:off x="7012535" y="4367511"/>
            <a:ext cx="2099019" cy="983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6D9B6D-0AF8-4600-98A7-95FC3DC7D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6" r="16070" b="21142"/>
          <a:stretch/>
        </p:blipFill>
        <p:spPr>
          <a:xfrm>
            <a:off x="7735192" y="1611036"/>
            <a:ext cx="1378716" cy="562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30092" y="1159416"/>
            <a:ext cx="9113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https://www.proquest.com/openview/42049145119c7760f93ea736b37a0930/1.pdf?pq-origsite=gscholar&amp;cbl=18750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Thesis, 2018 at University of North Carolina at Charlotte,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Chowdhury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Post-Processing Approach for Solar Power Combined Forecasts of Ramp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D63BE-51A4-4E8E-8BFC-F43E54FCB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2" y="3578420"/>
            <a:ext cx="3033834" cy="2637366"/>
          </a:xfrm>
          <a:prstGeom prst="rect">
            <a:avLst/>
          </a:prstGeom>
        </p:spPr>
      </p:pic>
      <p:pic>
        <p:nvPicPr>
          <p:cNvPr id="19" name="Picture 2" descr="http://daotaocadcam.info/wp-content/uploads/2013/12/analysis_polyfit.gif">
            <a:extLst>
              <a:ext uri="{FF2B5EF4-FFF2-40B4-BE49-F238E27FC236}">
                <a16:creationId xmlns:a16="http://schemas.microsoft.com/office/drawing/2014/main" id="{216059D7-6DFC-419B-8E05-5810A67C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39777" y="5654531"/>
            <a:ext cx="1165099" cy="88438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7630E-1509-42D3-AFA0-1E8F7F042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911" y="3636204"/>
            <a:ext cx="4012411" cy="21465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783" y="2393519"/>
            <a:ext cx="8936299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Analytics, Energy Markets, Renewable Energy Integration, Asset &amp; Supply Chain, Time Series Analysis &amp; Modeling, Risk &amp; Uncertainty Quantification, Machine Learning, Big-Data Processing, Research Publishing &amp; Peer Reviewing, Software Tools including SAS, R, and Python</a:t>
            </a:r>
          </a:p>
        </p:txBody>
      </p:sp>
    </p:spTree>
    <p:extLst>
      <p:ext uri="{BB962C8B-B14F-4D97-AF65-F5344CB8AC3E}">
        <p14:creationId xmlns:p14="http://schemas.microsoft.com/office/powerpoint/2010/main" val="2248479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25A26-71AA-48F8-90EF-2DE4AE693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424" t="15673" r="14475" b="15894"/>
          <a:stretch/>
        </p:blipFill>
        <p:spPr>
          <a:xfrm>
            <a:off x="7094496" y="3957347"/>
            <a:ext cx="1679643" cy="19412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26B2EE-4F58-41CE-975E-7FCDC66D20C8}"/>
              </a:ext>
            </a:extLst>
          </p:cNvPr>
          <p:cNvSpPr/>
          <p:nvPr/>
        </p:nvSpPr>
        <p:spPr>
          <a:xfrm>
            <a:off x="353538" y="6316924"/>
            <a:ext cx="8133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the motivation of PV solar power forecasts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0208D3E-1985-45C4-A1F0-79967F0262B8}"/>
              </a:ext>
            </a:extLst>
          </p:cNvPr>
          <p:cNvSpPr txBox="1"/>
          <p:nvPr/>
        </p:nvSpPr>
        <p:spPr>
          <a:xfrm>
            <a:off x="353538" y="1223935"/>
            <a:ext cx="24574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PV Solar Power Generations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Too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96F19-DF1D-42AA-934C-2457E58E3B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40" y="2124473"/>
            <a:ext cx="2486526" cy="15240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86D6B82-1AB9-4F19-A25B-1533B5D9F00C}"/>
              </a:ext>
            </a:extLst>
          </p:cNvPr>
          <p:cNvSpPr txBox="1"/>
          <p:nvPr/>
        </p:nvSpPr>
        <p:spPr>
          <a:xfrm>
            <a:off x="6534716" y="1197943"/>
            <a:ext cx="2457450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Reducing </a:t>
            </a:r>
          </a:p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Cost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and Pollution 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721A2-204A-4558-95FE-ECD14C1F48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8063" y="2211237"/>
            <a:ext cx="2310293" cy="1572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95EB8-0531-451E-B26C-6C8206E560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8" r="9483"/>
          <a:stretch/>
        </p:blipFill>
        <p:spPr>
          <a:xfrm>
            <a:off x="103450" y="4332403"/>
            <a:ext cx="3050955" cy="1691254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38C0A075-D689-47B8-92EC-82F7D8B02A10}"/>
              </a:ext>
            </a:extLst>
          </p:cNvPr>
          <p:cNvSpPr txBox="1"/>
          <p:nvPr/>
        </p:nvSpPr>
        <p:spPr>
          <a:xfrm>
            <a:off x="3227083" y="742018"/>
            <a:ext cx="291843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baseline="-25000" dirty="0" err="1">
                <a:latin typeface="Times New Roman" charset="0"/>
                <a:ea typeface="Times New Roman" charset="0"/>
                <a:cs typeface="Times New Roman" charset="0"/>
              </a:rPr>
              <a:t>Supply</a:t>
            </a:r>
            <a:r>
              <a:rPr lang="en-US" sz="1600" b="1" i="0" baseline="-250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=  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Demand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 +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Loss</a:t>
            </a:r>
            <a:endParaRPr lang="en-US" sz="1600" b="1" i="0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7BFC0F-2994-43AC-A0A0-109318E2BDF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5055" y="4034902"/>
            <a:ext cx="2514600" cy="19812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1690ACAD-961E-4C89-BA76-689D513F6C49}"/>
              </a:ext>
            </a:extLst>
          </p:cNvPr>
          <p:cNvSpPr txBox="1"/>
          <p:nvPr/>
        </p:nvSpPr>
        <p:spPr>
          <a:xfrm>
            <a:off x="3227413" y="1214268"/>
            <a:ext cx="291843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Coordination with Operating Reserves and Energy Storage</a:t>
            </a:r>
            <a:endParaRPr lang="en-US" sz="1600" b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Systems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CD9A1E-D689-4FBA-8B7B-B54D0FD794E3}"/>
              </a:ext>
            </a:extLst>
          </p:cNvPr>
          <p:cNvGrpSpPr/>
          <p:nvPr/>
        </p:nvGrpSpPr>
        <p:grpSpPr>
          <a:xfrm>
            <a:off x="3428852" y="2242127"/>
            <a:ext cx="2649085" cy="1583616"/>
            <a:chOff x="3428852" y="2242127"/>
            <a:chExt cx="2649085" cy="15836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6A107E-5FDC-415F-B512-C8D825BD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51338" b="13732"/>
            <a:stretch/>
          </p:blipFill>
          <p:spPr>
            <a:xfrm>
              <a:off x="4854286" y="2242127"/>
              <a:ext cx="1223651" cy="158361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CB89A2-EA63-43C0-975C-5A2CACE4C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71"/>
            <a:stretch/>
          </p:blipFill>
          <p:spPr>
            <a:xfrm>
              <a:off x="3428852" y="2289565"/>
              <a:ext cx="1409763" cy="1534784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603DA-C97D-42F6-983A-52D387C8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14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863456" y="253762"/>
            <a:ext cx="1104900" cy="533400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Why F</a:t>
            </a:r>
            <a:r>
              <a:rPr lang="en-US" b="1" i="0" kern="1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orecast?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00812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C616A7-7AA0-433B-BA29-5D301F273771}"/>
              </a:ext>
            </a:extLst>
          </p:cNvPr>
          <p:cNvSpPr/>
          <p:nvPr/>
        </p:nvSpPr>
        <p:spPr>
          <a:xfrm>
            <a:off x="4877325" y="6102603"/>
            <a:ext cx="31612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Ramp Events During a Cloudy Day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5E53BA-97F6-4CD1-8DEF-14AE050ED547}"/>
              </a:ext>
            </a:extLst>
          </p:cNvPr>
          <p:cNvGrpSpPr/>
          <p:nvPr/>
        </p:nvGrpSpPr>
        <p:grpSpPr>
          <a:xfrm>
            <a:off x="4877325" y="1114978"/>
            <a:ext cx="1420416" cy="1076577"/>
            <a:chOff x="6189272" y="754397"/>
            <a:chExt cx="1304202" cy="11365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3ADE21-73B2-48D4-975E-0BD109D18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22" t="12969" r="42379" b="46096"/>
            <a:stretch/>
          </p:blipFill>
          <p:spPr>
            <a:xfrm>
              <a:off x="6189272" y="754397"/>
              <a:ext cx="674074" cy="94965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9C5D45-B61A-4EEC-9145-466B2F97611A}"/>
                </a:ext>
              </a:extLst>
            </p:cNvPr>
            <p:cNvGrpSpPr/>
            <p:nvPr/>
          </p:nvGrpSpPr>
          <p:grpSpPr>
            <a:xfrm>
              <a:off x="6308317" y="864653"/>
              <a:ext cx="1185157" cy="1026321"/>
              <a:chOff x="6308317" y="864653"/>
              <a:chExt cx="1185157" cy="102632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C78F83B-178F-4FD5-B0F0-879F812533A5}"/>
                  </a:ext>
                </a:extLst>
              </p:cNvPr>
              <p:cNvCxnSpPr/>
              <p:nvPr/>
            </p:nvCxnSpPr>
            <p:spPr>
              <a:xfrm>
                <a:off x="6308317" y="864653"/>
                <a:ext cx="863871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C472D5D-4DDF-4D32-A089-D30277B9E331}"/>
                  </a:ext>
                </a:extLst>
              </p:cNvPr>
              <p:cNvCxnSpPr/>
              <p:nvPr/>
            </p:nvCxnSpPr>
            <p:spPr>
              <a:xfrm>
                <a:off x="6857938" y="1241038"/>
                <a:ext cx="457262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/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/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ln cap="rnd">
                    <a:noFill/>
                    <a:headEnd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cap="rnd">
                    <a:noFill/>
                    <a:headEnd w="sm" len="sm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26FB5A-2DC0-49D2-8EA2-DC8FDD488D57}"/>
                  </a:ext>
                </a:extLst>
              </p:cNvPr>
              <p:cNvCxnSpPr/>
              <p:nvPr/>
            </p:nvCxnSpPr>
            <p:spPr>
              <a:xfrm>
                <a:off x="6308317" y="1689934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720CF73-2E3C-448B-8B77-2AC100FF5D38}"/>
                  </a:ext>
                </a:extLst>
              </p:cNvPr>
              <p:cNvCxnSpPr/>
              <p:nvPr/>
            </p:nvCxnSpPr>
            <p:spPr>
              <a:xfrm>
                <a:off x="6683035" y="1692941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70239-8F6C-45FB-8611-0BBBE9D23F78}"/>
              </a:ext>
            </a:extLst>
          </p:cNvPr>
          <p:cNvSpPr/>
          <p:nvPr/>
        </p:nvSpPr>
        <p:spPr>
          <a:xfrm>
            <a:off x="97076" y="3730788"/>
            <a:ext cx="320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ramps are with low rates, while others with high rates.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/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0.2−0.85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12:00−11:00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=−0.65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−65%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blipFill>
                <a:blip r:embed="rId6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/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0.48−0.1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14:00−13:00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=+0.38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+38%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blipFill>
                <a:blip r:embed="rId7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2B93DA-7D10-4611-A73F-896002B601B8}"/>
              </a:ext>
            </a:extLst>
          </p:cNvPr>
          <p:cNvSpPr/>
          <p:nvPr/>
        </p:nvSpPr>
        <p:spPr>
          <a:xfrm>
            <a:off x="14514" y="1884706"/>
            <a:ext cx="4354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illustrated cloudy day below: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5B33A2-7A74-4244-9A1F-FC66BFC3AE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91" r="8143"/>
          <a:stretch/>
        </p:blipFill>
        <p:spPr>
          <a:xfrm>
            <a:off x="3900487" y="3359901"/>
            <a:ext cx="5004700" cy="26802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0AC8C9-F3BB-4A18-8EB3-32E9C7ED4702}"/>
              </a:ext>
            </a:extLst>
          </p:cNvPr>
          <p:cNvSpPr/>
          <p:nvPr/>
        </p:nvSpPr>
        <p:spPr>
          <a:xfrm>
            <a:off x="6164401" y="1179878"/>
            <a:ext cx="29161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P(t) is the solar power of the target hour, it can also be its forecast F(t); D is the time duration for which the ramp rate is determined.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/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𝑅𝑎𝑚𝑝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𝑅𝑅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72ECE16-C6EF-4F2C-AE27-5ACF78BC3797}"/>
              </a:ext>
            </a:extLst>
          </p:cNvPr>
          <p:cNvSpPr/>
          <p:nvPr/>
        </p:nvSpPr>
        <p:spPr>
          <a:xfrm>
            <a:off x="0" y="761480"/>
            <a:ext cx="9185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power ramp rate (RR)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 of solar power during a certain time interval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i="1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9FD62316-EFC9-43AE-9EED-5A1F3673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15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Definition of Ramp 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98E953-36A9-4A44-A601-9F7AC74F7A8F}"/>
              </a:ext>
            </a:extLst>
          </p:cNvPr>
          <p:cNvSpPr txBox="1"/>
          <p:nvPr/>
        </p:nvSpPr>
        <p:spPr>
          <a:xfrm>
            <a:off x="14514" y="6048574"/>
            <a:ext cx="405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the classes of solar power ramp events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68942"/>
            <a:ext cx="4018126" cy="14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3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45D8316E-9338-4BFF-835E-40FFE9194FB1}"/>
              </a:ext>
            </a:extLst>
          </p:cNvPr>
          <p:cNvSpPr txBox="1">
            <a:spLocks/>
          </p:cNvSpPr>
          <p:nvPr/>
        </p:nvSpPr>
        <p:spPr>
          <a:xfrm>
            <a:off x="4511" y="763950"/>
            <a:ext cx="8952272" cy="3853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There are several applications of power systems that rely on solar power ramp event forecasts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B596F-8B39-4F37-9A30-841DE5C0D46B}"/>
              </a:ext>
            </a:extLst>
          </p:cNvPr>
          <p:cNvSpPr/>
          <p:nvPr/>
        </p:nvSpPr>
        <p:spPr>
          <a:xfrm>
            <a:off x="20277" y="1646882"/>
            <a:ext cx="50195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Optimizing the voltage regulation equipment.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Control schemes of energy storage systems.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F2043E-A87F-4594-9A70-85706B2C2EDB}"/>
              </a:ext>
            </a:extLst>
          </p:cNvPr>
          <p:cNvGrpSpPr/>
          <p:nvPr/>
        </p:nvGrpSpPr>
        <p:grpSpPr>
          <a:xfrm>
            <a:off x="5039849" y="3654540"/>
            <a:ext cx="3996179" cy="2194879"/>
            <a:chOff x="41048" y="4719951"/>
            <a:chExt cx="4126855" cy="2001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3BB436-DF1B-43B6-9145-40F1EF22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8" y="4719951"/>
              <a:ext cx="4126855" cy="2001524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6707F-E30E-4249-BD09-B06A92CFFC95}"/>
                </a:ext>
              </a:extLst>
            </p:cNvPr>
            <p:cNvSpPr/>
            <p:nvPr/>
          </p:nvSpPr>
          <p:spPr>
            <a:xfrm>
              <a:off x="2538326" y="5303521"/>
              <a:ext cx="1574713" cy="49377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EE9FB1B-32E5-4AC5-B814-E58091EBFCC1}"/>
              </a:ext>
            </a:extLst>
          </p:cNvPr>
          <p:cNvSpPr/>
          <p:nvPr/>
        </p:nvSpPr>
        <p:spPr>
          <a:xfrm>
            <a:off x="5375253" y="5795107"/>
            <a:ext cx="3736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EPEX: European power exchange spot trading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3CF8B-19D2-452E-B725-F3957319CEF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22381" y="1223987"/>
            <a:ext cx="3547168" cy="1861032"/>
            <a:chOff x="0" y="649"/>
            <a:chExt cx="5760" cy="3022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8FE62CB6-1A4B-4D82-A594-684E954ED2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649"/>
              <a:ext cx="5760" cy="3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DCF8F209-2C37-4AFC-BDA4-6815F3078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9"/>
              <a:ext cx="5768" cy="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1C616-3DC7-496B-A0BA-DCF4B21FC6A1}"/>
              </a:ext>
            </a:extLst>
          </p:cNvPr>
          <p:cNvSpPr/>
          <p:nvPr/>
        </p:nvSpPr>
        <p:spPr>
          <a:xfrm>
            <a:off x="5222381" y="3030105"/>
            <a:ext cx="3889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Optimizing the Transformer's Tap Changer position sequences using the solar forecast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08B13-1F80-4B57-9F6D-6871C76F2EB8}"/>
              </a:ext>
            </a:extLst>
          </p:cNvPr>
          <p:cNvSpPr/>
          <p:nvPr/>
        </p:nvSpPr>
        <p:spPr>
          <a:xfrm>
            <a:off x="20277" y="3688060"/>
            <a:ext cx="5202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Trading &amp; dispatching the operating reserve.</a:t>
            </a:r>
          </a:p>
          <a:p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Managing the ramp capability / system flexibility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of renewable energy integration.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B6187F-1668-483F-924F-3DFF31B48326}"/>
              </a:ext>
            </a:extLst>
          </p:cNvPr>
          <p:cNvSpPr/>
          <p:nvPr/>
        </p:nvSpPr>
        <p:spPr>
          <a:xfrm>
            <a:off x="-10711" y="128473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Distribution level: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6BAB44D3-70A9-4A3D-A0BC-0125600D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16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97939A-D87B-4FD2-8548-203387E1466A}"/>
              </a:ext>
            </a:extLst>
          </p:cNvPr>
          <p:cNvSpPr/>
          <p:nvPr/>
        </p:nvSpPr>
        <p:spPr>
          <a:xfrm>
            <a:off x="4511" y="3285208"/>
            <a:ext cx="2638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Transmission / bulk level: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Potential Applications</a:t>
            </a:r>
            <a:endParaRPr lang="en-US" b="1" i="0" kern="12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703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8AABB2-9E56-43E8-9D26-4022CE12C6B4}"/>
              </a:ext>
            </a:extLst>
          </p:cNvPr>
          <p:cNvSpPr txBox="1"/>
          <p:nvPr/>
        </p:nvSpPr>
        <p:spPr>
          <a:xfrm>
            <a:off x="1986516" y="6376569"/>
            <a:ext cx="413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adjusting approach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960AA5-7426-491B-B81E-E23507292631}"/>
              </a:ext>
            </a:extLst>
          </p:cNvPr>
          <p:cNvSpPr txBox="1"/>
          <p:nvPr/>
        </p:nvSpPr>
        <p:spPr>
          <a:xfrm>
            <a:off x="2136845" y="3405853"/>
            <a:ext cx="341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Solar Power Forecasts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9180F-C932-4B4B-9305-08D12B94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17</a:t>
            </a:fld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510F43AA-89EC-46A6-ACC5-D6121547C97F}"/>
              </a:ext>
            </a:extLst>
          </p:cNvPr>
          <p:cNvGrpSpPr/>
          <p:nvPr/>
        </p:nvGrpSpPr>
        <p:grpSpPr>
          <a:xfrm>
            <a:off x="149162" y="463923"/>
            <a:ext cx="8197144" cy="5807840"/>
            <a:chOff x="149162" y="463923"/>
            <a:chExt cx="8197144" cy="5807840"/>
          </a:xfrm>
        </p:grpSpPr>
        <p:sp>
          <p:nvSpPr>
            <p:cNvPr id="220" name="Arrow: U-Turn 219">
              <a:extLst>
                <a:ext uri="{FF2B5EF4-FFF2-40B4-BE49-F238E27FC236}">
                  <a16:creationId xmlns:a16="http://schemas.microsoft.com/office/drawing/2014/main" id="{DE63A8AC-9A75-4E7F-982E-D4AB7129F602}"/>
                </a:ext>
              </a:extLst>
            </p:cNvPr>
            <p:cNvSpPr/>
            <p:nvPr/>
          </p:nvSpPr>
          <p:spPr>
            <a:xfrm rot="16200000" flipV="1">
              <a:off x="5771081" y="3240362"/>
              <a:ext cx="3174501" cy="377274"/>
            </a:xfrm>
            <a:prstGeom prst="uturnArrow">
              <a:avLst>
                <a:gd name="adj1" fmla="val 18434"/>
                <a:gd name="adj2" fmla="val 25000"/>
                <a:gd name="adj3" fmla="val 30883"/>
                <a:gd name="adj4" fmla="val 11629"/>
                <a:gd name="adj5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1" name="Plus Sign 220">
              <a:extLst>
                <a:ext uri="{FF2B5EF4-FFF2-40B4-BE49-F238E27FC236}">
                  <a16:creationId xmlns:a16="http://schemas.microsoft.com/office/drawing/2014/main" id="{36B7A828-8552-4D14-A88E-8A08110CB915}"/>
                </a:ext>
              </a:extLst>
            </p:cNvPr>
            <p:cNvSpPr/>
            <p:nvPr/>
          </p:nvSpPr>
          <p:spPr>
            <a:xfrm>
              <a:off x="7735607" y="3275083"/>
              <a:ext cx="610699" cy="636589"/>
            </a:xfrm>
            <a:prstGeom prst="mathPlus">
              <a:avLst>
                <a:gd name="adj1" fmla="val 11421"/>
              </a:avLst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C889BB2A-903C-44A7-A49F-D3EEC0FE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62" y="3996261"/>
              <a:ext cx="7038977" cy="227550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AC9335D-4CB3-4472-8E0B-594DDF0F3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060" y="463923"/>
              <a:ext cx="5832871" cy="344774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B7E628-6A1B-4197-8A7D-4CB90166E70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990764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2550D2A-0B55-4CDA-A34C-470ECD71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C98C6-9C53-48F9-A3E7-DBE298413361}"/>
              </a:ext>
            </a:extLst>
          </p:cNvPr>
          <p:cNvSpPr/>
          <p:nvPr/>
        </p:nvSpPr>
        <p:spPr>
          <a:xfrm>
            <a:off x="258665" y="5359574"/>
            <a:ext cx="8829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forecasts of solar power for cloudy days before and after applying the adjusting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C0113C-B404-46A5-AF6B-7AC1C076C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0" t="5190" r="11082" b="4651"/>
          <a:stretch/>
        </p:blipFill>
        <p:spPr>
          <a:xfrm>
            <a:off x="93440" y="1105853"/>
            <a:ext cx="4380343" cy="2052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2DFF8C-CB4C-447E-B42D-CD2DCA7DD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7" t="4517" r="11007" b="5324"/>
          <a:stretch/>
        </p:blipFill>
        <p:spPr>
          <a:xfrm>
            <a:off x="4675908" y="3306832"/>
            <a:ext cx="4380343" cy="2052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405D1A-F909-49C3-88C5-22408D59F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9" t="4517" r="10763" b="5324"/>
          <a:stretch/>
        </p:blipFill>
        <p:spPr>
          <a:xfrm>
            <a:off x="90157" y="3306832"/>
            <a:ext cx="4380343" cy="2052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DE71FE-2F94-4DB3-B843-3117AA75E2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28" t="4492" r="11266" b="4490"/>
          <a:stretch/>
        </p:blipFill>
        <p:spPr>
          <a:xfrm>
            <a:off x="4709327" y="1105853"/>
            <a:ext cx="4346924" cy="20759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D9F4A4-AD5A-41CE-8C99-347750BF9ED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151074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5186" y="5635758"/>
            <a:ext cx="6819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of the probabilistic forecasts of the three methods for three days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31CFDE-0447-4E8D-8BBB-D92B4061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93"/>
          <a:stretch/>
        </p:blipFill>
        <p:spPr>
          <a:xfrm>
            <a:off x="1279379" y="1037576"/>
            <a:ext cx="7727789" cy="441684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AD9C59E-389E-4A33-8FD7-386A97D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19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57148-2982-45DA-8D23-030301F66617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7584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38807-1F43-C242-97ED-819D14105488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4157256"/>
              </p:ext>
            </p:extLst>
          </p:nvPr>
        </p:nvGraphicFramePr>
        <p:xfrm>
          <a:off x="699588" y="136525"/>
          <a:ext cx="8196943" cy="5647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633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21DDB5D-A385-4E42-BEE2-EDB0D124E2FF}"/>
              </a:ext>
            </a:extLst>
          </p:cNvPr>
          <p:cNvGraphicFramePr>
            <a:graphicFrameLocks/>
          </p:cNvGraphicFramePr>
          <p:nvPr/>
        </p:nvGraphicFramePr>
        <p:xfrm>
          <a:off x="526569" y="1502617"/>
          <a:ext cx="8090861" cy="3818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3CD852B-7B77-490E-BC23-0C05EE2C2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173" y="6429364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/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𝑆𝑘𝑖𝑙𝑙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𝑚𝑒𝑡h𝑜𝑑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𝑟𝑒𝑓𝑒𝑟𝑒𝑛𝑐𝑒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7977C9-5B45-410D-B94F-CBE28090C38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006723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F82E0C-58CC-4C1B-8372-3FDC05148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6" b="6340"/>
          <a:stretch/>
        </p:blipFill>
        <p:spPr>
          <a:xfrm>
            <a:off x="20901" y="1417314"/>
            <a:ext cx="9096974" cy="45574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-17928" y="859722"/>
            <a:ext cx="7270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other Projects in GitHub: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https://github.com/mhdella?tab=projects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180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0" y="849783"/>
            <a:ext cx="7270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 up some blogs on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https://mohamedabuella.github.io/blog/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" name="Rectangle 1"/>
          <p:cNvSpPr/>
          <p:nvPr/>
        </p:nvSpPr>
        <p:spPr>
          <a:xfrm>
            <a:off x="49696" y="1368509"/>
            <a:ext cx="909430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 Sep 2021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Planning and Analysis for Wind Energy in Libya"/>
              </a:rPr>
              <a:t>Planning and Analysis for Wind Energy in Libya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Jul 2021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Planning and Analysis for Solar Energy in Libya"/>
              </a:rPr>
              <a:t>Planning and Analysis for Solar Energy in Libya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Dec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 tooltip="Reading and Reflection on a Book of Solar Energy"/>
              </a:rPr>
              <a:t>Reading and Reflection on a Book of Solar Energy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Aug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7" tooltip="Does the Educational Curricula Keep the Pace with the Advancements in Energy Technologies?"/>
              </a:rPr>
              <a:t>Does the Educational Curricula Keep the Pace with the Advancements in           Energy Technologies?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 Aug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Wind and Solar Energy Resources Modeling and Analysis"/>
              </a:rPr>
              <a:t>Wind and Solar Energy Resources Modeling and Analysis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Jul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9" tooltip="Net Load Forecasting for Microgrid Resiliency"/>
              </a:rPr>
              <a:t>Net Load Forecasting for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9" tooltip="Net Load Forecasting for Microgrid Resiliency"/>
              </a:rPr>
              <a:t>Microgrid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9" tooltip="Net Load Forecasting for Microgrid Resiliency"/>
              </a:rPr>
              <a:t> Resiliency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 Jul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How a Subtle Lack of Knowledge Could Lead to Catastrophic Consequences"/>
              </a:rPr>
              <a:t>How a Subtle Lack of Knowledge Could Lead to Catastrophic Consequences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Jun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1" tooltip="Reading a Big-picture Book after a While of Focusing on Elaborate Technical Stuff"/>
              </a:rPr>
              <a:t>Reading a Big-picture Book after a While of Focusing on Elaborate Technical Stuff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Jun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website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3" tooltip="Website Launched"/>
              </a:rPr>
              <a:t>Website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3" tooltip="Website Launched"/>
              </a:rPr>
              <a:t> Launched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6489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4844C-43CD-4B23-BB7E-4D1C14F33ADA}"/>
              </a:ext>
            </a:extLst>
          </p:cNvPr>
          <p:cNvSpPr txBox="1"/>
          <p:nvPr/>
        </p:nvSpPr>
        <p:spPr>
          <a:xfrm>
            <a:off x="0" y="836938"/>
            <a:ext cx="90812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Flexibility and DG resources management, I have been working on Forecasting and Machine Learning approaches, since 2014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Techno-economic analysis of HOMER (Report),  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C:\+HP Folders\+Folder2021\+Homer </a:t>
            </a:r>
            <a:r>
              <a:rPr lang="en-US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ProExs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examples of using NREL SAM,  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C:\Users\Mhdella\Desktop\Exs_SAM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Writing using Latex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qs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 Mendeley (&gt;5500 docs, tags), Evernote (organize notes, share them), Dropbox, Google Drive (clouds to back up), iCalendar, etc.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 Outreach and Knowledge Dissemination: depending extensively on the online tools, such as Blogs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ersonal website,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LinkedIn, Twitter,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Newsletter from relevant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groups of interest (ESIG,  AI in Smart Grids, ISES, WEMC, etc.)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of IEEE Transactions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Sustainable Energy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80" y="4386476"/>
            <a:ext cx="4997946" cy="19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52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CAD94E-668A-4D19-9306-E42F808DCD02}"/>
              </a:ext>
            </a:extLst>
          </p:cNvPr>
          <p:cNvSpPr/>
          <p:nvPr/>
        </p:nvSpPr>
        <p:spPr>
          <a:xfrm>
            <a:off x="1786812" y="0"/>
            <a:ext cx="55703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Thanks for Your Listening </a:t>
            </a:r>
          </a:p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Any Question?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77631-DE1B-4025-8952-7101EA2D2B64}"/>
              </a:ext>
            </a:extLst>
          </p:cNvPr>
          <p:cNvSpPr/>
          <p:nvPr/>
        </p:nvSpPr>
        <p:spPr>
          <a:xfrm>
            <a:off x="3384824" y="3103744"/>
            <a:ext cx="24614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mabuella@cit.edu.ly</a:t>
            </a:r>
            <a:endParaRPr lang="en-US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DD137-522A-4968-82BF-480323729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11" name="Picture 4" descr="Image result for unc charlotte epic">
            <a:extLst>
              <a:ext uri="{FF2B5EF4-FFF2-40B4-BE49-F238E27FC236}">
                <a16:creationId xmlns:a16="http://schemas.microsoft.com/office/drawing/2014/main" id="{FDF955A9-00B5-446C-A18C-1321F0C9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136" y="5813331"/>
            <a:ext cx="2886420" cy="93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F5DD6-F5DD-46EF-83E4-84951C0C1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0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18ABE-001D-4C6C-93D9-858517BA4771}"/>
              </a:ext>
            </a:extLst>
          </p:cNvPr>
          <p:cNvSpPr/>
          <p:nvPr/>
        </p:nvSpPr>
        <p:spPr>
          <a:xfrm>
            <a:off x="164013" y="830767"/>
            <a:ext cx="340349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Mohamed Abuella</a:t>
            </a:r>
          </a:p>
          <a:p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https://mohamedabuella.github.io</a:t>
            </a:r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58270" y="1632293"/>
            <a:ext cx="902745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 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electrical engineer by training, traditionally is interested in Mathematical and Computational Analysis, Modeling and Optimization, and who is recently passionate in Artificial Intelligence and Data-driven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researcher works to modernize the electric grid and optimize its integration of distributed energy resources by applying descriptive, predictive and prescriptive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  to work in a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diversive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environment for an interdisciplinary research.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1D67E-3862-4A82-8A63-A165844965C9}"/>
              </a:ext>
            </a:extLst>
          </p:cNvPr>
          <p:cNvSpPr txBox="1"/>
          <p:nvPr/>
        </p:nvSpPr>
        <p:spPr>
          <a:xfrm>
            <a:off x="3692338" y="1138543"/>
            <a:ext cx="457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https://www.linkedin.com/in/mohamed-abuella/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93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58270" y="775468"/>
            <a:ext cx="902745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sum it up in a broad sense, let's imagine that.. If my professional development was a book, its title would be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“Electric Power Systems Operation and Planning”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Thus, the chapters of this book would be as follows:</a:t>
            </a:r>
          </a:p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Ch.1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Fundamentals of Electrical Engineering. This chapter covers Instrumentation &amp; Control, Basics of Power Electronics such as Diodes &amp; Thyristors as rectifiers, (maneuvered by applying Laws of Physics). With getting hands-on electrical installation &amp; wiring and maintenance of electrical control equipment at pumping stations.</a:t>
            </a:r>
          </a:p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Ch.2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Power Systems Analysis. It includes Power Flow and Faults Calculations, (applying Numerical Analysis methods, such as Newton methods, Differential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&amp; Integrals,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 Get hands-on some simulations of power systems and programmable logic controllers (PLC).</a:t>
            </a:r>
          </a:p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Ch.3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Optimal Power Flow (OPF) and Security-Constrained Economic Dispatch (SCED). It is considering renewables as well, specifically for wind energy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resouces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at the transmission level, (applying Optimization techniques). Get hands-on more of modeling and analysis of power systems.</a:t>
            </a:r>
          </a:p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Ch.4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Optimize the Integration of Renewables into the Grid. Solar Power Modeling and Forecasting, (applying Descriptive, Predictive and Prescriptive Analytics, AI and ML techniques). Get hands-on data-driven analytics and become more familiar with conducting &amp; publishing research.</a:t>
            </a:r>
          </a:p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Ch.5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Who knows!</a:t>
            </a:r>
          </a:p>
        </p:txBody>
      </p:sp>
    </p:spTree>
    <p:extLst>
      <p:ext uri="{BB962C8B-B14F-4D97-AF65-F5344CB8AC3E}">
        <p14:creationId xmlns:p14="http://schemas.microsoft.com/office/powerpoint/2010/main" val="3124663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210DC-08B0-4197-B0C3-D730B8BB1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1" t="21241" r="12279" b="39477"/>
          <a:stretch/>
        </p:blipFill>
        <p:spPr>
          <a:xfrm>
            <a:off x="1232649" y="2281171"/>
            <a:ext cx="6414248" cy="4365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F22CF2-8D37-4473-8B3C-49CF6FEEEC00}"/>
              </a:ext>
            </a:extLst>
          </p:cNvPr>
          <p:cNvSpPr txBox="1"/>
          <p:nvPr/>
        </p:nvSpPr>
        <p:spPr>
          <a:xfrm>
            <a:off x="83740" y="916623"/>
            <a:ext cx="89765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nutshell, what I am often doing is finding the optimal &amp; root values and curve fitting of nonlinear equations.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..But usually it is not as simple as that!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more details, you may have a look at pdf copies of my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Cloud of Key Skills &amp; Interests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1228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B4EB-C8BA-4142-B90A-BCD8B788B5D0}"/>
              </a:ext>
            </a:extLst>
          </p:cNvPr>
          <p:cNvSpPr txBox="1"/>
          <p:nvPr/>
        </p:nvSpPr>
        <p:spPr>
          <a:xfrm>
            <a:off x="78581" y="1310016"/>
            <a:ext cx="88749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Advancement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an opportunity to collaborate and work with 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experts of the field.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transfer, improve, and acquire knowledge and skills.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Advancement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alignment with personal values and interests.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Better self-esteem.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financial security.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33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Report of Operation &amp; Maintenance, Internship at Shoes Factory in Misurata, Libya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https://www.researchgate.net/publication/344772515_Technical_report_of_maintenance_and_operation_internship_at_shoes_factory_in_Misurata_Libya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2000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-49306" y="2150907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Operation &amp; Maintenance for fulfilling requirement of the Higher Diploma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2D2A7-1CEC-4BFD-8B69-D3F494C5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5" y="2445572"/>
            <a:ext cx="8541236" cy="41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Triggering Circuit for SCR Thyristors of an AC-DC Converter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https://www.researchgate.net/publication/277109663_Triggering_Circuit_for_SCR_Thyristors_of_an_AC-DC_Converter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Ali Mohamed, Al Sayed Hamady,   Advisor: Safa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Samarmad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Diploma Project, 2001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0" y="2492590"/>
            <a:ext cx="909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Diploma project was in Power Electronics area. Since the task of the project of three-members-group was to build a triggering electronic circuit for a rectification bridge of Thyristors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0F827E-72C5-4512-B1E6-CAA07336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3" y="3553682"/>
            <a:ext cx="8870449" cy="33043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789" y="3208805"/>
            <a:ext cx="76420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Wiring &amp; Installations, Maintenance &amp; Operation</a:t>
            </a:r>
          </a:p>
        </p:txBody>
      </p:sp>
    </p:spTree>
    <p:extLst>
      <p:ext uri="{BB962C8B-B14F-4D97-AF65-F5344CB8AC3E}">
        <p14:creationId xmlns:p14="http://schemas.microsoft.com/office/powerpoint/2010/main" val="2160593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E23977-42AA-4767-9B5B-3E7446FB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" y="3416533"/>
            <a:ext cx="8755597" cy="3226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NEPLAN Software for Power Flow and Short Faults Analysis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https://www.researchgate.net/publication/277110587_Study_of_NEPLAN_Software_for_Load_Flow_and_Short_Faults_Analysis/stats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8E1B3-1484-4C9A-A09A-A204CC91B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921" y="1658436"/>
            <a:ext cx="767870" cy="8068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174" y="2515185"/>
            <a:ext cx="897731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Teaching, Tutorials, Lab Modeling &amp; Simulations, Curriculum Revision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Dedication, Listening, "Try to Modeling the Student’s Way of Thinking.”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 including: MS Office, MATLAB, NEPLAN, PLC’s Ladder Logic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74" y="1917911"/>
            <a:ext cx="7530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Project, 2008 at College of Industrial Technology,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Misurata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Libya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Mohamed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Shetwan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16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1875</TotalTime>
  <Words>1742</Words>
  <Application>Microsoft Office PowerPoint</Application>
  <PresentationFormat>On-screen Show (4:3)</PresentationFormat>
  <Paragraphs>187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Cambria</vt:lpstr>
      <vt:lpstr>Cambria Math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Abuella</dc:creator>
  <cp:lastModifiedBy>Mohamed</cp:lastModifiedBy>
  <cp:revision>278</cp:revision>
  <dcterms:created xsi:type="dcterms:W3CDTF">2019-11-05T13:27:59Z</dcterms:created>
  <dcterms:modified xsi:type="dcterms:W3CDTF">2021-11-19T16:02:44Z</dcterms:modified>
</cp:coreProperties>
</file>